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94" r:id="rId5"/>
  </p:sldMasterIdLst>
  <p:notesMasterIdLst>
    <p:notesMasterId r:id="rId14"/>
  </p:notesMasterIdLst>
  <p:sldIdLst>
    <p:sldId id="725" r:id="rId6"/>
    <p:sldId id="3694" r:id="rId7"/>
    <p:sldId id="3658" r:id="rId8"/>
    <p:sldId id="3695" r:id="rId9"/>
    <p:sldId id="3696" r:id="rId10"/>
    <p:sldId id="3697" r:id="rId11"/>
    <p:sldId id="3659" r:id="rId12"/>
    <p:sldId id="35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E86"/>
    <a:srgbClr val="2C5E88"/>
    <a:srgbClr val="3673A5"/>
    <a:srgbClr val="2F6EA2"/>
    <a:srgbClr val="FFFFFF"/>
    <a:srgbClr val="0000FF"/>
    <a:srgbClr val="FF00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1A414-A0CB-4DA4-9864-70B436D52168}" v="127" dt="2023-07-11T15:19:12.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5226" autoAdjust="0"/>
  </p:normalViewPr>
  <p:slideViewPr>
    <p:cSldViewPr snapToGrid="0">
      <p:cViewPr varScale="1">
        <p:scale>
          <a:sx n="75" d="100"/>
          <a:sy n="75" d="100"/>
        </p:scale>
        <p:origin x="584" y="64"/>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15B3-A4AD-3B48-9426-0A38B8E02B5B}"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4373-0E6D-9C42-91AA-48AB8D1D4BBC}" type="slidenum">
              <a:rPr lang="en-GB" smtClean="0"/>
              <a:t>‹#›</a:t>
            </a:fld>
            <a:endParaRPr lang="en-GB"/>
          </a:p>
        </p:txBody>
      </p:sp>
    </p:spTree>
    <p:extLst>
      <p:ext uri="{BB962C8B-B14F-4D97-AF65-F5344CB8AC3E}">
        <p14:creationId xmlns:p14="http://schemas.microsoft.com/office/powerpoint/2010/main" val="34859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30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7724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128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5551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0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32369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070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1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26342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135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1943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29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332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442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7208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03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341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6818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669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2694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0369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583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18041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3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5195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2251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6798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023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Portland </a:t>
            </a:r>
            <a:r>
              <a:rPr lang="sv-SE" sz="1200" dirty="0" err="1"/>
              <a:t>towers</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8009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E18 Ostfold</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0954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err="1"/>
              <a:t>Safety</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3970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Custom</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489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pic>
        <p:nvPicPr>
          <p:cNvPr id="13" name="Bildobjekt 12">
            <a:extLst>
              <a:ext uri="{FF2B5EF4-FFF2-40B4-BE49-F238E27FC236}">
                <a16:creationId xmlns:a16="http://schemas.microsoft.com/office/drawing/2014/main" id="{F18AEEE7-38B9-4B4D-9EED-F76D527FB5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0" y="6319584"/>
            <a:ext cx="1224789" cy="415485"/>
          </a:xfrm>
          <a:prstGeom prst="rect">
            <a:avLst/>
          </a:prstGeom>
        </p:spPr>
      </p:pic>
    </p:spTree>
    <p:extLst>
      <p:ext uri="{BB962C8B-B14F-4D97-AF65-F5344CB8AC3E}">
        <p14:creationId xmlns:p14="http://schemas.microsoft.com/office/powerpoint/2010/main" val="259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dirty="0"/>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33401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164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9" name="Bildobjekt 8">
            <a:extLst>
              <a:ext uri="{FF2B5EF4-FFF2-40B4-BE49-F238E27FC236}">
                <a16:creationId xmlns:a16="http://schemas.microsoft.com/office/drawing/2014/main" id="{18C4E068-FE43-4D7F-87A0-0F4EE4278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6137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pic>
        <p:nvPicPr>
          <p:cNvPr id="9" name="Bildobjekt 8">
            <a:extLst>
              <a:ext uri="{FF2B5EF4-FFF2-40B4-BE49-F238E27FC236}">
                <a16:creationId xmlns:a16="http://schemas.microsoft.com/office/drawing/2014/main" id="{5530E1F7-0CF8-4EAE-9F1D-3FAF56E635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40023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8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44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221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18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pic>
        <p:nvPicPr>
          <p:cNvPr id="12" name="Bildobjekt 11">
            <a:extLst>
              <a:ext uri="{FF2B5EF4-FFF2-40B4-BE49-F238E27FC236}">
                <a16:creationId xmlns:a16="http://schemas.microsoft.com/office/drawing/2014/main" id="{C42F0A0D-8779-4830-99C8-7DEFF995D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9309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087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79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871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16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pic>
        <p:nvPicPr>
          <p:cNvPr id="18" name="Bildobjekt 17">
            <a:extLst>
              <a:ext uri="{FF2B5EF4-FFF2-40B4-BE49-F238E27FC236}">
                <a16:creationId xmlns:a16="http://schemas.microsoft.com/office/drawing/2014/main" id="{31EDCE9F-BCB9-4151-85CF-71F69493D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38644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915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9240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only</a:t>
            </a:r>
            <a:endParaRPr lang="sv-SE" sz="1200" dirty="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9926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8">
            <a:extLst>
              <a:ext uri="{FF2B5EF4-FFF2-40B4-BE49-F238E27FC236}">
                <a16:creationId xmlns:a16="http://schemas.microsoft.com/office/drawing/2014/main" id="{3E7B5221-0ACD-4EAC-ADE7-30C13DEFC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28027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5394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64324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87994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Pink</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3892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6915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27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279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340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583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Pink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704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with</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textbox</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2201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a:solidFill>
                  <a:srgbClr val="000000"/>
                </a:solidFill>
                <a:latin typeface="Arial" pitchFamily="34" charset="0"/>
                <a:cs typeface="Arial" pitchFamily="34" charset="0"/>
              </a:rPr>
              <a:t>Full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931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Heading</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custom</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photo</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39461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and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6480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3"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dirty="0"/>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dirty="0">
                <a:solidFill>
                  <a:srgbClr val="000000"/>
                </a:solidFill>
                <a:latin typeface="Arial" pitchFamily="34" charset="0"/>
                <a:cs typeface="Arial" pitchFamily="34" charset="0"/>
              </a:rPr>
              <a:t>Blank</a:t>
            </a:r>
            <a:br>
              <a:rPr lang="sv-SE" sz="1200" dirty="0">
                <a:solidFill>
                  <a:srgbClr val="000000"/>
                </a:solidFill>
                <a:latin typeface="Arial" pitchFamily="34" charset="0"/>
                <a:cs typeface="Arial" pitchFamily="34" charset="0"/>
              </a:rPr>
            </a:b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19796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0018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989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207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2866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7928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5877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933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0743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7141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643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943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8934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6090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671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Horizontal</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9219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left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7333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3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Four</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Five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1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NCC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7805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356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253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5060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Light</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2493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4992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8" name="Bildobjekt 7">
            <a:extLst>
              <a:ext uri="{FF2B5EF4-FFF2-40B4-BE49-F238E27FC236}">
                <a16:creationId xmlns:a16="http://schemas.microsoft.com/office/drawing/2014/main" id="{95C5CA88-77AB-422F-A51E-155CE3D8D73B}"/>
              </a:ext>
            </a:extLst>
          </p:cNvPr>
          <p:cNvPicPr>
            <a:picLocks noChangeAspect="1"/>
          </p:cNvPicPr>
          <p:nvPr userDrawn="1"/>
        </p:nvPicPr>
        <p:blipFill>
          <a:blip r:embed="rId3"/>
          <a:stretch>
            <a:fillRect/>
          </a:stretch>
        </p:blipFill>
        <p:spPr>
          <a:xfrm>
            <a:off x="2434272" y="2186832"/>
            <a:ext cx="7323455" cy="2484335"/>
          </a:xfrm>
          <a:prstGeom prst="rect">
            <a:avLst/>
          </a:prstGeom>
        </p:spPr>
      </p:pic>
    </p:spTree>
    <p:extLst>
      <p:ext uri="{BB962C8B-B14F-4D97-AF65-F5344CB8AC3E}">
        <p14:creationId xmlns:p14="http://schemas.microsoft.com/office/powerpoint/2010/main" val="318473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55945489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dirty="0" err="1"/>
              <a:t>zDatum</a:t>
            </a:r>
            <a:endParaRPr lang="sv-SE" dirty="0"/>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dirty="0"/>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49535"/>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6BFD6F6-2B81-B883-4B39-22C1882D4BD9}"/>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7" name="Rubrik 4">
            <a:extLst>
              <a:ext uri="{FF2B5EF4-FFF2-40B4-BE49-F238E27FC236}">
                <a16:creationId xmlns:a16="http://schemas.microsoft.com/office/drawing/2014/main" id="{26C6C058-CD6D-4041-B23D-BDF093D1DB88}"/>
              </a:ext>
            </a:extLst>
          </p:cNvPr>
          <p:cNvSpPr txBox="1">
            <a:spLocks noGrp="1" noRot="1" noMove="1" noResize="1" noEditPoints="1" noAdjustHandles="1" noChangeArrowheads="1" noChangeShapeType="1"/>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BEAst Helplansritning</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Beställarstöd</a:t>
            </a:r>
            <a:r>
              <a:rPr kumimoji="0" lang="sv-SE" sz="1800" b="0" i="0" u="none" strike="noStrike" kern="1200" cap="none" spc="0" normalizeH="0" baseline="0" noProof="0">
                <a:ln>
                  <a:noFill/>
                </a:ln>
                <a:solidFill>
                  <a:srgbClr val="2C5E86"/>
                </a:solidFill>
                <a:effectLst/>
                <a:uLnTx/>
                <a:uFillTx/>
                <a:latin typeface="Arial"/>
                <a:ea typeface="+mj-ea"/>
                <a:cs typeface="+mj-cs"/>
              </a:rPr>
              <a:t> – för </a:t>
            </a:r>
            <a:r>
              <a:rPr kumimoji="0" lang="sv-SE" sz="1800" b="0" i="0" u="none" strike="noStrike" kern="1200" cap="none" spc="0" normalizeH="0" baseline="0" noProof="0" dirty="0">
                <a:ln>
                  <a:noFill/>
                </a:ln>
                <a:solidFill>
                  <a:srgbClr val="2C5E86"/>
                </a:solidFill>
                <a:effectLst/>
                <a:uLnTx/>
                <a:uFillTx/>
                <a:latin typeface="Arial"/>
                <a:ea typeface="+mj-ea"/>
                <a:cs typeface="+mj-cs"/>
              </a:rPr>
              <a:t>tillämpning av digital helplansritning </a:t>
            </a:r>
            <a:r>
              <a:rPr kumimoji="0" lang="sv-SE" sz="1800" b="0" i="0" u="none" strike="noStrike" kern="1200" cap="none" spc="0" normalizeH="0" baseline="0" noProof="0">
                <a:ln>
                  <a:noFill/>
                </a:ln>
                <a:solidFill>
                  <a:srgbClr val="2C5E86"/>
                </a:solidFill>
                <a:effectLst/>
                <a:uLnTx/>
                <a:uFillTx/>
                <a:latin typeface="Arial"/>
                <a:ea typeface="+mj-ea"/>
                <a:cs typeface="+mj-cs"/>
              </a:rPr>
              <a:t>skala 1:50 </a:t>
            </a:r>
            <a:br>
              <a:rPr kumimoji="0" lang="sv-SE" sz="1800" b="0" i="0" u="none" strike="noStrike" kern="1200" cap="none" spc="0" normalizeH="0" baseline="0" noProof="0" dirty="0">
                <a:ln>
                  <a:noFill/>
                </a:ln>
                <a:solidFill>
                  <a:srgbClr val="3673A5"/>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
        <p:nvSpPr>
          <p:cNvPr id="3" name="Platshållare för sidfot 1">
            <a:extLst>
              <a:ext uri="{FF2B5EF4-FFF2-40B4-BE49-F238E27FC236}">
                <a16:creationId xmlns:a16="http://schemas.microsoft.com/office/drawing/2014/main" id="{7223E665-3690-E98D-6D0F-AD3537277CD5}"/>
              </a:ext>
            </a:extLst>
          </p:cNvPr>
          <p:cNvSpPr>
            <a:spLocks noGrp="1" noRot="1" noMove="1" noResize="1" noEditPoints="1" noAdjustHandles="1" noChangeArrowheads="1" noChangeShapeType="1"/>
          </p:cNvSpPr>
          <p:nvPr>
            <p:ph type="ftr" sz="quarter" idx="11"/>
          </p:nvPr>
        </p:nvSpPr>
        <p:spPr>
          <a:xfrm>
            <a:off x="377475" y="6395686"/>
            <a:ext cx="1871203" cy="327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Version 1</a:t>
            </a:r>
            <a:r>
              <a:rPr lang="sv-SE" sz="1000" dirty="0">
                <a:solidFill>
                  <a:srgbClr val="000000"/>
                </a:solidFill>
              </a:rPr>
              <a:t>.0 </a:t>
            </a: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 2023-06-30</a:t>
            </a:r>
          </a:p>
        </p:txBody>
      </p:sp>
    </p:spTree>
    <p:extLst>
      <p:ext uri="{BB962C8B-B14F-4D97-AF65-F5344CB8AC3E}">
        <p14:creationId xmlns:p14="http://schemas.microsoft.com/office/powerpoint/2010/main" val="12478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Om BEAst Helplansritning skala 1:50</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42385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BEAst Helplansritning skala 1:50 är en anvisning för att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standardisera användningen av helplansritning i projektering, produktion, förvaltning och drift för att minska hanteringen med delplansritningar. Kraven bygger på gällande standarder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är förankrade med flera olika intressenter och systemleverantörer i branschen.</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Digital hantering av helplansritning för effektivare hantering i projektering, produktion, förvaltning och drift </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tillämpas av projektörer på uppdrag av beställare och byggherre</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avgränsar sig främst till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plan, sektion, fasad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schema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men kan tillämpas på annan redovisning</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Detaljeringsnivå är skala 1:50 för att möta behovet hos flera målgrupper och användningsområden</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Anvisning, tabeller och ritningsramsmallar med illustrationer finns fritt tillgängligt på BEAst webbsida</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br>
              <a:rPr kumimoji="0" lang="sv-SE" sz="16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itchFamily="34" charset="0"/>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BEAst Helplansritning har tagits fram branschgemensamt med stöd av SBUF, Svenska </a:t>
            </a:r>
            <a:r>
              <a:rPr lang="sv-SE" sz="1600" spc="40" dirty="0">
                <a:solidFill>
                  <a:srgbClr val="000000"/>
                </a:solidFill>
                <a:highlight>
                  <a:srgbClr val="FFFFFF"/>
                </a:highlight>
                <a:latin typeface="Arial"/>
              </a:rPr>
              <a:t>Byggbranschens</a:t>
            </a: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 Utvecklingsfond.</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Innovation som ger direkt nytta – alla parter kan enklare utveckla och effektivisera sina processer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med nuvarande systemstöd.</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27892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Helplansritning – tre delar </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82400" y="4040378"/>
            <a:ext cx="3686398" cy="127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Beslutsunderlag</a:t>
            </a:r>
            <a:r>
              <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beslutsfattare om nyttan med helplansritning och anvisningen</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293984" y="4042424"/>
            <a:ext cx="3669483" cy="11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Beställarstöd</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projektledare om vilka krav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som ska ställas inför tillämpning</a:t>
            </a:r>
          </a:p>
        </p:txBody>
      </p:sp>
      <p:sp>
        <p:nvSpPr>
          <p:cNvPr id="22" name="Platshållare för innehåll 6">
            <a:extLst>
              <a:ext uri="{FF2B5EF4-FFF2-40B4-BE49-F238E27FC236}">
                <a16:creationId xmlns:a16="http://schemas.microsoft.com/office/drawing/2014/main" id="{4DC39369-3D20-A439-E359-E32493892A3D}"/>
              </a:ext>
            </a:extLst>
          </p:cNvPr>
          <p:cNvSpPr txBox="1">
            <a:spLocks noGrp="1" noRot="1" noMove="1" noResize="1" noEditPoints="1" noAdjustHandles="1" noChangeArrowheads="1" noChangeShapeType="1"/>
          </p:cNvSpPr>
          <p:nvPr/>
        </p:nvSpPr>
        <p:spPr bwMode="auto">
          <a:xfrm>
            <a:off x="8068236" y="4042424"/>
            <a:ext cx="3731934" cy="11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leverantörer med praktiskt stöd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inför leverans av helplansritning</a:t>
            </a:r>
          </a:p>
        </p:txBody>
      </p:sp>
      <p:pic>
        <p:nvPicPr>
          <p:cNvPr id="4" name="Bildobjekt 3">
            <a:extLst>
              <a:ext uri="{FF2B5EF4-FFF2-40B4-BE49-F238E27FC236}">
                <a16:creationId xmlns:a16="http://schemas.microsoft.com/office/drawing/2014/main" id="{49D02B57-3E2F-97E3-33BC-A690B0AE7B9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2400" y="1769077"/>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6" name="Bildobjekt 5">
            <a:extLst>
              <a:ext uri="{FF2B5EF4-FFF2-40B4-BE49-F238E27FC236}">
                <a16:creationId xmlns:a16="http://schemas.microsoft.com/office/drawing/2014/main" id="{3E450136-78EE-8F55-69A7-359BFDB7804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277069"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65AB9598-698B-9707-97FF-1B7D6A76DC45}"/>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8071738"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099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43337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Stödmaterial – tabeller, illustrationer och ritningsramar</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EF2D3509-03D2-56B6-AB85-0AC6E93581E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8629" y="1769621"/>
            <a:ext cx="3392215" cy="2378184"/>
          </a:xfrm>
          <a:prstGeom prst="rect">
            <a:avLst/>
          </a:prstGeom>
          <a:effectLst>
            <a:outerShdw blurRad="50800" dist="38100" dir="8100000" algn="tr" rotWithShape="0">
              <a:prstClr val="black">
                <a:alpha val="40000"/>
              </a:prstClr>
            </a:outerShdw>
          </a:effectLst>
        </p:spPr>
      </p:pic>
      <p:pic>
        <p:nvPicPr>
          <p:cNvPr id="16" name="Bildobjekt 15">
            <a:extLst>
              <a:ext uri="{FF2B5EF4-FFF2-40B4-BE49-F238E27FC236}">
                <a16:creationId xmlns:a16="http://schemas.microsoft.com/office/drawing/2014/main" id="{FA8D0F7A-2A75-FFDD-00B1-0D855872267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175552" y="1772795"/>
            <a:ext cx="3363911" cy="2378184"/>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7DD63FCD-7F46-B726-09A4-A60C3D901290}"/>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7820437" y="1772795"/>
            <a:ext cx="3363911" cy="2378184"/>
          </a:xfrm>
          <a:prstGeom prst="rect">
            <a:avLst/>
          </a:prstGeom>
          <a:effectLst>
            <a:outerShdw blurRad="50800" dist="38100" dir="8100000" algn="tr" rotWithShape="0">
              <a:prstClr val="black">
                <a:alpha val="40000"/>
              </a:prstClr>
            </a:outerShdw>
          </a:effectLst>
        </p:spPr>
      </p:pic>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79425"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158436"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olika format</a:t>
            </a:r>
          </a:p>
        </p:txBody>
      </p:sp>
      <p:sp>
        <p:nvSpPr>
          <p:cNvPr id="4" name="Platshållare för innehåll 6">
            <a:extLst>
              <a:ext uri="{FF2B5EF4-FFF2-40B4-BE49-F238E27FC236}">
                <a16:creationId xmlns:a16="http://schemas.microsoft.com/office/drawing/2014/main" id="{5935EB84-3246-F110-AC29-2895E16AC1DF}"/>
              </a:ext>
            </a:extLst>
          </p:cNvPr>
          <p:cNvSpPr txBox="1">
            <a:spLocks noGrp="1" noRot="1" noMove="1" noResize="1" noEditPoints="1" noAdjustHandles="1" noChangeArrowheads="1" noChangeShapeType="1"/>
          </p:cNvSpPr>
          <p:nvPr/>
        </p:nvSpPr>
        <p:spPr bwMode="auto">
          <a:xfrm>
            <a:off x="482400" y="4789714"/>
            <a:ext cx="11227200" cy="5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innehåller systematik och namngivning av olika format med guide för byggnadsmått. BEAst Ritningsramsmallar med skala 1:50 för Format A finns till CAD-system Archicad, Autocad, Microstation, Revit och Tekla.</a:t>
            </a:r>
            <a:endParaRPr kumimoji="0" lang="sv-SE"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itchFamily="34" charset="0"/>
            </a:endParaRPr>
          </a:p>
        </p:txBody>
      </p:sp>
      <p:sp>
        <p:nvSpPr>
          <p:cNvPr id="6" name="Platshållare för innehåll 6">
            <a:extLst>
              <a:ext uri="{FF2B5EF4-FFF2-40B4-BE49-F238E27FC236}">
                <a16:creationId xmlns:a16="http://schemas.microsoft.com/office/drawing/2014/main" id="{B49938F5-3BF4-FBAF-7D2F-24D3EECF4522}"/>
              </a:ext>
            </a:extLst>
          </p:cNvPr>
          <p:cNvSpPr txBox="1">
            <a:spLocks noGrp="1" noRot="1" noMove="1" noResize="1" noEditPoints="1" noAdjustHandles="1" noChangeArrowheads="1" noChangeShapeType="1"/>
          </p:cNvSpPr>
          <p:nvPr/>
        </p:nvSpPr>
        <p:spPr bwMode="auto">
          <a:xfrm>
            <a:off x="7820437" y="4246215"/>
            <a:ext cx="3794630"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förlängda format</a:t>
            </a:r>
          </a:p>
        </p:txBody>
      </p:sp>
    </p:spTree>
    <p:extLst>
      <p:ext uri="{BB962C8B-B14F-4D97-AF65-F5344CB8AC3E}">
        <p14:creationId xmlns:p14="http://schemas.microsoft.com/office/powerpoint/2010/main" val="31905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B2100A13-6704-7C55-0D03-F5323180D21E}"/>
              </a:ext>
            </a:extLst>
          </p:cNvPr>
          <p:cNvSpPr>
            <a:spLocks noGrp="1" noRot="1" noMove="1" noResize="1" noEditPoints="1" noAdjustHandles="1" noChangeArrowheads="1" noChangeShapeType="1"/>
          </p:cNvSpPr>
          <p:nvPr/>
        </p:nvSpPr>
        <p:spPr>
          <a:xfrm>
            <a:off x="5676900" y="1763343"/>
            <a:ext cx="1475255"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0" name="Rektangel 19">
            <a:extLst>
              <a:ext uri="{FF2B5EF4-FFF2-40B4-BE49-F238E27FC236}">
                <a16:creationId xmlns:a16="http://schemas.microsoft.com/office/drawing/2014/main" id="{4450D8E7-7785-61D2-4EA7-9BA73DB66318}"/>
              </a:ext>
            </a:extLst>
          </p:cNvPr>
          <p:cNvSpPr>
            <a:spLocks noGrp="1" noRot="1" noMove="1" noResize="1" noEditPoints="1" noAdjustHandles="1" noChangeArrowheads="1" noChangeShapeType="1"/>
          </p:cNvSpPr>
          <p:nvPr/>
        </p:nvSpPr>
        <p:spPr>
          <a:xfrm>
            <a:off x="4266449" y="1763343"/>
            <a:ext cx="1410451"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267003" y="1763343"/>
            <a:ext cx="2885152" cy="2024569"/>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pic>
        <p:nvPicPr>
          <p:cNvPr id="16" name="Bildobjekt 15">
            <a:extLst>
              <a:ext uri="{FF2B5EF4-FFF2-40B4-BE49-F238E27FC236}">
                <a16:creationId xmlns:a16="http://schemas.microsoft.com/office/drawing/2014/main" id="{00BE5A3E-B128-2E9B-6088-C26C6661F70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173901" y="1951536"/>
            <a:ext cx="2349066" cy="1717489"/>
          </a:xfrm>
          <a:prstGeom prst="rect">
            <a:avLst/>
          </a:prstGeom>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81183" y="1763343"/>
            <a:ext cx="2885152"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0912" y="4562716"/>
            <a:ext cx="11549163" cy="1652474"/>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12</a:t>
            </a:r>
            <a:r>
              <a:rPr kumimoji="0" lang="sv-SE" sz="1600" b="0" i="0" u="none" strike="noStrike" kern="1200" cap="none" spc="40" normalizeH="0" baseline="0" noProof="0" dirty="0">
                <a:ln>
                  <a:noFill/>
                </a:ln>
                <a:solidFill>
                  <a:srgbClr val="000000"/>
                </a:solidFill>
                <a:effectLst/>
                <a:uLnTx/>
                <a:uFillTx/>
                <a:latin typeface="Arial"/>
                <a:ea typeface="+mn-ea"/>
                <a:cs typeface="+mn-cs"/>
              </a:rPr>
              <a:t> discipliner, 4 A1 x 12 discipliner ger </a:t>
            </a:r>
            <a:r>
              <a:rPr kumimoji="0" lang="sv-SE" sz="1600" b="1" i="0" u="none" strike="noStrike" kern="1200" cap="none" spc="40" normalizeH="0" baseline="0" noProof="0" dirty="0">
                <a:ln>
                  <a:noFill/>
                </a:ln>
                <a:solidFill>
                  <a:srgbClr val="000000"/>
                </a:solidFill>
                <a:effectLst/>
                <a:uLnTx/>
                <a:uFillTx/>
                <a:latin typeface="Arial"/>
                <a:ea typeface="+mn-ea"/>
                <a:cs typeface="+mn-cs"/>
              </a:rPr>
              <a:t>48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som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12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med Format 2A0. Ger direkt nytta att se helheten på en sida och förenklar samordningen mellan disciplinerna. Helplansritning minskar betydligt hanteringen och administrationen av antalet handlingar redan för projekt som kan tillämpa Format 2A0 eller med förlängda format upp till 2A0.16A0.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Det förenklar för flera målgrupper och användningsområden inom projektering, produktion, förvaltning och drift.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274474" y="387539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2A0 skala 1:50</a:t>
            </a:r>
          </a:p>
        </p:txBody>
      </p:sp>
      <p:sp>
        <p:nvSpPr>
          <p:cNvPr id="62" name="Rektangel 61">
            <a:extLst>
              <a:ext uri="{FF2B5EF4-FFF2-40B4-BE49-F238E27FC236}">
                <a16:creationId xmlns:a16="http://schemas.microsoft.com/office/drawing/2014/main" id="{94A1453D-804F-9613-F0D7-E24FE545065A}"/>
              </a:ext>
            </a:extLst>
          </p:cNvPr>
          <p:cNvSpPr>
            <a:spLocks noGrp="1" noRot="1" noMove="1" noResize="1" noEditPoints="1" noAdjustHandles="1" noChangeArrowheads="1" noChangeShapeType="1"/>
          </p:cNvSpPr>
          <p:nvPr/>
        </p:nvSpPr>
        <p:spPr>
          <a:xfrm>
            <a:off x="482400"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6708"/>
            <a:ext cx="310597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4 delplansritningar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472141" y="2795688"/>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2A0 – en våning</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3" y="3875393"/>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57 x 77 meter med effektiv rityta får plats på en 2A0</a:t>
            </a:r>
          </a:p>
        </p:txBody>
      </p:sp>
      <p:sp>
        <p:nvSpPr>
          <p:cNvPr id="17" name="Rektangel 16">
            <a:extLst>
              <a:ext uri="{FF2B5EF4-FFF2-40B4-BE49-F238E27FC236}">
                <a16:creationId xmlns:a16="http://schemas.microsoft.com/office/drawing/2014/main" id="{17CD4762-2BB8-D12B-B45C-3715D1042347}"/>
              </a:ext>
            </a:extLst>
          </p:cNvPr>
          <p:cNvSpPr>
            <a:spLocks noGrp="1" noRot="1" noMove="1" noResize="1" noEditPoints="1" noAdjustHandles="1" noChangeArrowheads="1" noChangeShapeType="1"/>
          </p:cNvSpPr>
          <p:nvPr/>
        </p:nvSpPr>
        <p:spPr>
          <a:xfrm>
            <a:off x="1976638"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8" name="Rektangel 17">
            <a:extLst>
              <a:ext uri="{FF2B5EF4-FFF2-40B4-BE49-F238E27FC236}">
                <a16:creationId xmlns:a16="http://schemas.microsoft.com/office/drawing/2014/main" id="{B3F30685-4CB3-4943-0F27-B783D55A1B95}"/>
              </a:ext>
            </a:extLst>
          </p:cNvPr>
          <p:cNvSpPr>
            <a:spLocks noGrp="1" noRot="1" noMove="1" noResize="1" noEditPoints="1" noAdjustHandles="1" noChangeArrowheads="1" noChangeShapeType="1"/>
          </p:cNvSpPr>
          <p:nvPr/>
        </p:nvSpPr>
        <p:spPr>
          <a:xfrm>
            <a:off x="482400"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3" name="Rektangel 22">
            <a:extLst>
              <a:ext uri="{FF2B5EF4-FFF2-40B4-BE49-F238E27FC236}">
                <a16:creationId xmlns:a16="http://schemas.microsoft.com/office/drawing/2014/main" id="{8CC9B97C-9019-9E07-EB08-4832C3E74086}"/>
              </a:ext>
            </a:extLst>
          </p:cNvPr>
          <p:cNvSpPr>
            <a:spLocks noGrp="1" noRot="1" noMove="1" noResize="1" noEditPoints="1" noAdjustHandles="1" noChangeArrowheads="1" noChangeShapeType="1"/>
          </p:cNvSpPr>
          <p:nvPr/>
        </p:nvSpPr>
        <p:spPr>
          <a:xfrm>
            <a:off x="1976638"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197488" y="2781773"/>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6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63F03B2-52D0-686B-9F6E-7E91926CA3BC}"/>
              </a:ext>
            </a:extLst>
          </p:cNvPr>
          <p:cNvPicPr>
            <a:picLocks noGrp="1" noRot="1" noChangeAspect="1" noMove="1" noResize="1" noEditPoints="1" noAdjustHandles="1" noChangeArrowheads="1" noChangeShapeType="1" noCrop="1"/>
          </p:cNvPicPr>
          <p:nvPr/>
        </p:nvPicPr>
        <p:blipFill>
          <a:blip r:embed="rId3" cstate="screen">
            <a:alphaModFix/>
            <a:extLst>
              <a:ext uri="{28A0092B-C50C-407E-A947-70E740481C1C}">
                <a14:useLocalDpi xmlns:a14="http://schemas.microsoft.com/office/drawing/2010/main"/>
              </a:ext>
            </a:extLst>
          </a:blip>
          <a:stretch>
            <a:fillRect/>
          </a:stretch>
        </p:blipFill>
        <p:spPr>
          <a:xfrm>
            <a:off x="7975869" y="1765676"/>
            <a:ext cx="2890467" cy="2035242"/>
          </a:xfrm>
          <a:prstGeom prst="rect">
            <a:avLst/>
          </a:prstGeom>
          <a:ln>
            <a:solidFill>
              <a:srgbClr val="FFFFFF">
                <a:lumMod val="75000"/>
              </a:srgbClr>
            </a:solidFill>
          </a:ln>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75869" y="1765676"/>
            <a:ext cx="2890467" cy="204729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399" y="4559452"/>
            <a:ext cx="11785801" cy="1613048"/>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 per våningsplan.</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Per disciplin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helplansplansritning per våningsplan med Format 8A0 och med fyra våningar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64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a:t>
            </a:r>
            <a:r>
              <a:rPr kumimoji="0" lang="sv-SE" sz="1600" b="1" i="0" u="none" strike="noStrike" kern="1200" cap="none" spc="40" normalizeH="0" baseline="0" noProof="0" dirty="0">
                <a:ln>
                  <a:noFill/>
                </a:ln>
                <a:solidFill>
                  <a:srgbClr val="000000"/>
                </a:solidFill>
                <a:effectLst/>
                <a:uLnTx/>
                <a:uFillTx/>
                <a:latin typeface="Arial"/>
                <a:ea typeface="+mn-ea"/>
                <a:cs typeface="+mn-cs"/>
              </a:rPr>
              <a:t> 4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För</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hela projektet kan </a:t>
            </a:r>
            <a:r>
              <a:rPr kumimoji="0" lang="sv-SE" sz="1600" b="1" i="0" u="none" strike="noStrike" kern="1200" cap="none" spc="40" normalizeH="0" baseline="0" noProof="0" dirty="0">
                <a:ln>
                  <a:noFill/>
                </a:ln>
                <a:solidFill>
                  <a:srgbClr val="000000"/>
                </a:solidFill>
                <a:effectLst/>
                <a:uLnTx/>
                <a:uFillTx/>
                <a:latin typeface="Arial"/>
                <a:ea typeface="+mn-ea"/>
                <a:cs typeface="+mn-cs"/>
              </a:rPr>
              <a:t>768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minskas </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till </a:t>
            </a:r>
            <a:r>
              <a:rPr kumimoji="0" lang="sv-SE" sz="1600" b="1" i="0" u="none" strike="noStrike" kern="1200" cap="none" spc="40" normalizeH="0" baseline="0" noProof="0" dirty="0">
                <a:ln>
                  <a:noFill/>
                </a:ln>
                <a:solidFill>
                  <a:srgbClr val="000000"/>
                </a:solidFill>
                <a:effectLst/>
                <a:uLnTx/>
                <a:uFillTx/>
                <a:latin typeface="Arial"/>
                <a:ea typeface="+mn-ea"/>
                <a:cs typeface="+mn-cs"/>
              </a:rPr>
              <a:t>48</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helplansritningar med Format 8A0 eller med förlängda upp till 8A0.16A0.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Färre ritningar effektiviserar hanteringen betydligt under projektering, produktion, förvaltning och drift. E</a:t>
            </a:r>
            <a:r>
              <a:rPr kumimoji="0" lang="sv-SE" sz="1600" b="0" i="0" u="none" strike="noStrike" kern="1200" cap="none" spc="40" normalizeH="0" baseline="0" noProof="0" dirty="0" err="1">
                <a:ln>
                  <a:noFill/>
                </a:ln>
                <a:solidFill>
                  <a:srgbClr val="000000"/>
                </a:solidFill>
                <a:effectLst/>
                <a:uLnTx/>
                <a:uFillTx/>
                <a:latin typeface="Arial"/>
                <a:ea typeface="+mn-ea"/>
                <a:cs typeface="+mn-cs"/>
              </a:rPr>
              <a:t>nklare</a:t>
            </a:r>
            <a:r>
              <a:rPr kumimoji="0" lang="sv-SE" sz="1600" b="0" i="0" u="none" strike="noStrike" kern="1200" cap="none" spc="40" normalizeH="0" baseline="0" noProof="0" dirty="0">
                <a:ln>
                  <a:noFill/>
                </a:ln>
                <a:solidFill>
                  <a:srgbClr val="000000"/>
                </a:solidFill>
                <a:effectLst/>
                <a:uLnTx/>
                <a:uFillTx/>
                <a:latin typeface="Arial"/>
                <a:ea typeface="+mn-ea"/>
                <a:cs typeface="+mn-cs"/>
              </a:rPr>
              <a:t> att se</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helheten och förbättrar samordning mellan disciplinerna inom flera användningsområden.</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114332" y="386418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8A0 skala 1:50</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8777"/>
            <a:ext cx="319425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16 </a:t>
            </a:r>
            <a:r>
              <a:rPr kumimoji="0" lang="sv-SE" sz="1600" b="0" i="0" u="none" strike="noStrike" kern="1200" cap="none" spc="40" normalizeH="0" baseline="0" noProof="0" dirty="0" err="1">
                <a:ln>
                  <a:noFill/>
                </a:ln>
                <a:solidFill>
                  <a:srgbClr val="000000"/>
                </a:solidFill>
                <a:effectLst/>
                <a:uLnTx/>
                <a:uFillTx/>
                <a:latin typeface="Arial"/>
                <a:ea typeface="+mn-ea"/>
                <a:cs typeface="+mn-cs"/>
              </a:rPr>
              <a:t>delplans</a:t>
            </a:r>
            <a:r>
              <a:rPr kumimoji="0" lang="sv-SE" sz="1600" b="0" i="0" u="none" strike="noStrike" kern="1200" cap="none" spc="40" normalizeH="0" baseline="0" noProof="0" dirty="0">
                <a:ln>
                  <a:noFill/>
                </a:ln>
                <a:solidFill>
                  <a:srgbClr val="000000"/>
                </a:solidFill>
                <a:effectLst/>
                <a:uLnTx/>
                <a:uFillTx/>
                <a:latin typeface="Arial"/>
                <a:ea typeface="+mn-ea"/>
                <a:cs typeface="+mn-cs"/>
              </a:rPr>
              <a:t>-</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152044" y="2800664"/>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8A0 – fyra våningar</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4" y="3877726"/>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117 x 161 meter med effektiv rityta får plats på en 8A0</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029000" y="2807960"/>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9D503CD4-C83A-A052-F002-0470AFE6FB88}"/>
              </a:ext>
            </a:extLst>
          </p:cNvPr>
          <p:cNvSpPr>
            <a:spLocks noGrp="1" noRot="1" noMove="1" noResize="1" noEditPoints="1" noAdjustHandles="1" noChangeArrowheads="1" noChangeShapeType="1"/>
          </p:cNvSpPr>
          <p:nvPr/>
        </p:nvSpPr>
        <p:spPr>
          <a:xfrm>
            <a:off x="482400"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1" name="Rektangel 10">
            <a:extLst>
              <a:ext uri="{FF2B5EF4-FFF2-40B4-BE49-F238E27FC236}">
                <a16:creationId xmlns:a16="http://schemas.microsoft.com/office/drawing/2014/main" id="{85FB150E-BFFC-1FC2-F631-ECEAE2DBEDFC}"/>
              </a:ext>
            </a:extLst>
          </p:cNvPr>
          <p:cNvSpPr>
            <a:spLocks noGrp="1" noRot="1" noMove="1" noResize="1" noEditPoints="1" noAdjustHandles="1" noChangeArrowheads="1" noChangeShapeType="1"/>
          </p:cNvSpPr>
          <p:nvPr/>
        </p:nvSpPr>
        <p:spPr>
          <a:xfrm>
            <a:off x="1149811"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1" name="Rektangel 20">
            <a:extLst>
              <a:ext uri="{FF2B5EF4-FFF2-40B4-BE49-F238E27FC236}">
                <a16:creationId xmlns:a16="http://schemas.microsoft.com/office/drawing/2014/main" id="{FABE8B7F-018F-D472-F914-E59BB8FA65E6}"/>
              </a:ext>
            </a:extLst>
          </p:cNvPr>
          <p:cNvSpPr>
            <a:spLocks noGrp="1" noRot="1" noMove="1" noResize="1" noEditPoints="1" noAdjustHandles="1" noChangeArrowheads="1" noChangeShapeType="1"/>
          </p:cNvSpPr>
          <p:nvPr/>
        </p:nvSpPr>
        <p:spPr>
          <a:xfrm>
            <a:off x="1817222"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4" name="Rektangel 23">
            <a:extLst>
              <a:ext uri="{FF2B5EF4-FFF2-40B4-BE49-F238E27FC236}">
                <a16:creationId xmlns:a16="http://schemas.microsoft.com/office/drawing/2014/main" id="{57019C00-64E7-3CA9-AF9F-DBBCCECF9ABB}"/>
              </a:ext>
            </a:extLst>
          </p:cNvPr>
          <p:cNvSpPr>
            <a:spLocks noGrp="1" noRot="1" noMove="1" noResize="1" noEditPoints="1" noAdjustHandles="1" noChangeArrowheads="1" noChangeShapeType="1"/>
          </p:cNvSpPr>
          <p:nvPr/>
        </p:nvSpPr>
        <p:spPr>
          <a:xfrm>
            <a:off x="2484633"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1" name="Rektangel 40">
            <a:extLst>
              <a:ext uri="{FF2B5EF4-FFF2-40B4-BE49-F238E27FC236}">
                <a16:creationId xmlns:a16="http://schemas.microsoft.com/office/drawing/2014/main" id="{ED961C21-5711-B8C7-6A75-1ACD39A547F2}"/>
              </a:ext>
            </a:extLst>
          </p:cNvPr>
          <p:cNvSpPr>
            <a:spLocks noGrp="1" noRot="1" noMove="1" noResize="1" noEditPoints="1" noAdjustHandles="1" noChangeArrowheads="1" noChangeShapeType="1"/>
          </p:cNvSpPr>
          <p:nvPr/>
        </p:nvSpPr>
        <p:spPr>
          <a:xfrm>
            <a:off x="482400"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2" name="Rektangel 41">
            <a:extLst>
              <a:ext uri="{FF2B5EF4-FFF2-40B4-BE49-F238E27FC236}">
                <a16:creationId xmlns:a16="http://schemas.microsoft.com/office/drawing/2014/main" id="{71939F81-C337-339C-9B30-EF59DF19636B}"/>
              </a:ext>
            </a:extLst>
          </p:cNvPr>
          <p:cNvSpPr>
            <a:spLocks noGrp="1" noRot="1" noMove="1" noResize="1" noEditPoints="1" noAdjustHandles="1" noChangeArrowheads="1" noChangeShapeType="1"/>
          </p:cNvSpPr>
          <p:nvPr/>
        </p:nvSpPr>
        <p:spPr>
          <a:xfrm>
            <a:off x="1149811"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3" name="Rektangel 42">
            <a:extLst>
              <a:ext uri="{FF2B5EF4-FFF2-40B4-BE49-F238E27FC236}">
                <a16:creationId xmlns:a16="http://schemas.microsoft.com/office/drawing/2014/main" id="{E73D8E5A-CB6A-7A81-A4EF-B9CC95D6DF15}"/>
              </a:ext>
            </a:extLst>
          </p:cNvPr>
          <p:cNvSpPr>
            <a:spLocks noGrp="1" noRot="1" noMove="1" noResize="1" noEditPoints="1" noAdjustHandles="1" noChangeArrowheads="1" noChangeShapeType="1"/>
          </p:cNvSpPr>
          <p:nvPr/>
        </p:nvSpPr>
        <p:spPr>
          <a:xfrm>
            <a:off x="1817222"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4" name="Rektangel 43">
            <a:extLst>
              <a:ext uri="{FF2B5EF4-FFF2-40B4-BE49-F238E27FC236}">
                <a16:creationId xmlns:a16="http://schemas.microsoft.com/office/drawing/2014/main" id="{C2812920-42D0-1813-0757-A1FB43E9280A}"/>
              </a:ext>
            </a:extLst>
          </p:cNvPr>
          <p:cNvSpPr>
            <a:spLocks noGrp="1" noRot="1" noMove="1" noResize="1" noEditPoints="1" noAdjustHandles="1" noChangeArrowheads="1" noChangeShapeType="1"/>
          </p:cNvSpPr>
          <p:nvPr/>
        </p:nvSpPr>
        <p:spPr>
          <a:xfrm>
            <a:off x="2484633"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5" name="Rektangel 44">
            <a:extLst>
              <a:ext uri="{FF2B5EF4-FFF2-40B4-BE49-F238E27FC236}">
                <a16:creationId xmlns:a16="http://schemas.microsoft.com/office/drawing/2014/main" id="{C54C1386-FC61-DF56-552A-818856E5A738}"/>
              </a:ext>
            </a:extLst>
          </p:cNvPr>
          <p:cNvSpPr>
            <a:spLocks noGrp="1" noRot="1" noMove="1" noResize="1" noEditPoints="1" noAdjustHandles="1" noChangeArrowheads="1" noChangeShapeType="1"/>
          </p:cNvSpPr>
          <p:nvPr/>
        </p:nvSpPr>
        <p:spPr>
          <a:xfrm>
            <a:off x="482400"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6" name="Rektangel 45">
            <a:extLst>
              <a:ext uri="{FF2B5EF4-FFF2-40B4-BE49-F238E27FC236}">
                <a16:creationId xmlns:a16="http://schemas.microsoft.com/office/drawing/2014/main" id="{4AEFE785-A5B6-06F3-F8D1-069AE5D26BCD}"/>
              </a:ext>
            </a:extLst>
          </p:cNvPr>
          <p:cNvSpPr>
            <a:spLocks noGrp="1" noRot="1" noMove="1" noResize="1" noEditPoints="1" noAdjustHandles="1" noChangeArrowheads="1" noChangeShapeType="1"/>
          </p:cNvSpPr>
          <p:nvPr/>
        </p:nvSpPr>
        <p:spPr>
          <a:xfrm>
            <a:off x="1149811"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7" name="Rektangel 46">
            <a:extLst>
              <a:ext uri="{FF2B5EF4-FFF2-40B4-BE49-F238E27FC236}">
                <a16:creationId xmlns:a16="http://schemas.microsoft.com/office/drawing/2014/main" id="{3B8885C1-63F6-A48F-2A29-4CA8CB3A9238}"/>
              </a:ext>
            </a:extLst>
          </p:cNvPr>
          <p:cNvSpPr>
            <a:spLocks noGrp="1" noRot="1" noMove="1" noResize="1" noEditPoints="1" noAdjustHandles="1" noChangeArrowheads="1" noChangeShapeType="1"/>
          </p:cNvSpPr>
          <p:nvPr/>
        </p:nvSpPr>
        <p:spPr>
          <a:xfrm>
            <a:off x="1817222"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8" name="Rektangel 47">
            <a:extLst>
              <a:ext uri="{FF2B5EF4-FFF2-40B4-BE49-F238E27FC236}">
                <a16:creationId xmlns:a16="http://schemas.microsoft.com/office/drawing/2014/main" id="{5DEE9AA9-F651-4839-7F29-5F7B7931F181}"/>
              </a:ext>
            </a:extLst>
          </p:cNvPr>
          <p:cNvSpPr>
            <a:spLocks noGrp="1" noRot="1" noMove="1" noResize="1" noEditPoints="1" noAdjustHandles="1" noChangeArrowheads="1" noChangeShapeType="1"/>
          </p:cNvSpPr>
          <p:nvPr/>
        </p:nvSpPr>
        <p:spPr>
          <a:xfrm>
            <a:off x="2484633"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9" name="Rektangel 48">
            <a:extLst>
              <a:ext uri="{FF2B5EF4-FFF2-40B4-BE49-F238E27FC236}">
                <a16:creationId xmlns:a16="http://schemas.microsoft.com/office/drawing/2014/main" id="{7BD8EA7B-6F45-6AEB-3819-53950525950A}"/>
              </a:ext>
            </a:extLst>
          </p:cNvPr>
          <p:cNvSpPr>
            <a:spLocks noGrp="1" noRot="1" noMove="1" noResize="1" noEditPoints="1" noAdjustHandles="1" noChangeArrowheads="1" noChangeShapeType="1"/>
          </p:cNvSpPr>
          <p:nvPr/>
        </p:nvSpPr>
        <p:spPr>
          <a:xfrm>
            <a:off x="482400"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0" name="Rektangel 49">
            <a:extLst>
              <a:ext uri="{FF2B5EF4-FFF2-40B4-BE49-F238E27FC236}">
                <a16:creationId xmlns:a16="http://schemas.microsoft.com/office/drawing/2014/main" id="{07349EB2-051B-EA22-E0C7-E75B0000EC4F}"/>
              </a:ext>
            </a:extLst>
          </p:cNvPr>
          <p:cNvSpPr>
            <a:spLocks noGrp="1" noRot="1" noMove="1" noResize="1" noEditPoints="1" noAdjustHandles="1" noChangeArrowheads="1" noChangeShapeType="1"/>
          </p:cNvSpPr>
          <p:nvPr/>
        </p:nvSpPr>
        <p:spPr>
          <a:xfrm>
            <a:off x="1149811"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1" name="Rektangel 50">
            <a:extLst>
              <a:ext uri="{FF2B5EF4-FFF2-40B4-BE49-F238E27FC236}">
                <a16:creationId xmlns:a16="http://schemas.microsoft.com/office/drawing/2014/main" id="{51179330-C5B7-3D08-1E16-225BFD623C8C}"/>
              </a:ext>
            </a:extLst>
          </p:cNvPr>
          <p:cNvSpPr>
            <a:spLocks noGrp="1" noRot="1" noMove="1" noResize="1" noEditPoints="1" noAdjustHandles="1" noChangeArrowheads="1" noChangeShapeType="1"/>
          </p:cNvSpPr>
          <p:nvPr/>
        </p:nvSpPr>
        <p:spPr>
          <a:xfrm>
            <a:off x="1817222"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2" name="Rektangel 51">
            <a:extLst>
              <a:ext uri="{FF2B5EF4-FFF2-40B4-BE49-F238E27FC236}">
                <a16:creationId xmlns:a16="http://schemas.microsoft.com/office/drawing/2014/main" id="{9E320F71-E79A-382C-B0B3-2D193C4C69A1}"/>
              </a:ext>
            </a:extLst>
          </p:cNvPr>
          <p:cNvSpPr>
            <a:spLocks noGrp="1" noRot="1" noMove="1" noResize="1" noEditPoints="1" noAdjustHandles="1" noChangeArrowheads="1" noChangeShapeType="1"/>
          </p:cNvSpPr>
          <p:nvPr/>
        </p:nvSpPr>
        <p:spPr>
          <a:xfrm>
            <a:off x="2484633"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19" name="Rak koppling 18">
            <a:extLst>
              <a:ext uri="{FF2B5EF4-FFF2-40B4-BE49-F238E27FC236}">
                <a16:creationId xmlns:a16="http://schemas.microsoft.com/office/drawing/2014/main" id="{0CBE522E-285C-FE2E-00D6-FB754778F16A}"/>
              </a:ext>
            </a:extLst>
          </p:cNvPr>
          <p:cNvCxnSpPr>
            <a:cxnSpLocks noGrp="1" noRot="1" noMove="1" noResize="1" noEditPoints="1" noAdjustHandles="1" noChangeArrowheads="1" noChangeShapeType="1"/>
            <a:stCxn id="118" idx="0"/>
            <a:endCxn id="118" idx="2"/>
          </p:cNvCxnSpPr>
          <p:nvPr/>
        </p:nvCxnSpPr>
        <p:spPr>
          <a:xfrm>
            <a:off x="5556908" y="1765675"/>
            <a:ext cx="0" cy="2017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12BCE5D4-4C21-2E54-995A-086D5739FC68}"/>
              </a:ext>
            </a:extLst>
          </p:cNvPr>
          <p:cNvCxnSpPr>
            <a:cxnSpLocks noGrp="1" noRot="1" noMove="1" noResize="1" noEditPoints="1" noAdjustHandles="1" noChangeArrowheads="1" noChangeShapeType="1"/>
            <a:stCxn id="118" idx="1"/>
            <a:endCxn id="118" idx="3"/>
          </p:cNvCxnSpPr>
          <p:nvPr/>
        </p:nvCxnSpPr>
        <p:spPr>
          <a:xfrm>
            <a:off x="4114332" y="2774311"/>
            <a:ext cx="28851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522B4EE8-7ACC-556C-2CC7-A492D35C85AD}"/>
              </a:ext>
            </a:extLst>
          </p:cNvPr>
          <p:cNvCxnSpPr>
            <a:cxnSpLocks noGrp="1" noRot="1" noMove="1" noResize="1" noEditPoints="1" noAdjustHandles="1" noChangeArrowheads="1" noChangeShapeType="1"/>
          </p:cNvCxnSpPr>
          <p:nvPr/>
        </p:nvCxnSpPr>
        <p:spPr>
          <a:xfrm>
            <a:off x="4818454" y="1775576"/>
            <a:ext cx="3482" cy="20073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91A2C3CE-8DB7-81A3-31D2-EFD4704DE70C}"/>
              </a:ext>
            </a:extLst>
          </p:cNvPr>
          <p:cNvCxnSpPr>
            <a:cxnSpLocks noGrp="1" noRot="1" noMove="1" noResize="1" noEditPoints="1" noAdjustHandles="1" noChangeArrowheads="1" noChangeShapeType="1"/>
          </p:cNvCxnSpPr>
          <p:nvPr/>
        </p:nvCxnSpPr>
        <p:spPr>
          <a:xfrm>
            <a:off x="6286566" y="1765675"/>
            <a:ext cx="0" cy="2024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114332" y="1765675"/>
            <a:ext cx="2885152" cy="2017272"/>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Tree>
    <p:extLst>
      <p:ext uri="{BB962C8B-B14F-4D97-AF65-F5344CB8AC3E}">
        <p14:creationId xmlns:p14="http://schemas.microsoft.com/office/powerpoint/2010/main" val="152875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797311E-B378-70A4-8298-CC1DB970F057}"/>
              </a:ext>
            </a:extLst>
          </p:cNvPr>
          <p:cNvSpPr txBox="1">
            <a:spLocks/>
          </p:cNvSpPr>
          <p:nvPr/>
        </p:nvSpPr>
        <p:spPr>
          <a:xfrm>
            <a:off x="482400" y="1760381"/>
            <a:ext cx="10909500" cy="4674243"/>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sv-SE" sz="1600" dirty="0">
              <a:solidFill>
                <a:srgbClr val="000000"/>
              </a:solidFill>
              <a:highlight>
                <a:srgbClr val="FFFFFF"/>
              </a:highlight>
              <a:latin typeface="Arial"/>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73238"/>
            <a:ext cx="11709600" cy="480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nSpc>
                <a:spcPct val="100000"/>
              </a:lnSpc>
              <a:buClr>
                <a:schemeClr val="bg2"/>
              </a:buClr>
              <a:buFont typeface="+mj-lt"/>
              <a:buAutoNum type="arabicPeriod"/>
            </a:pPr>
            <a:r>
              <a:rPr lang="sv-SE" sz="1600" dirty="0">
                <a:solidFill>
                  <a:schemeClr val="bg2"/>
                </a:solidFill>
                <a:latin typeface="Arial" panose="020B0604020202020204" pitchFamily="34" charset="0"/>
              </a:rPr>
              <a:t>Informera beställarorganisationen att projektet kommer tillämpa BEAst Helplansritning skala 1:50</a:t>
            </a:r>
          </a:p>
          <a:p>
            <a:pPr marL="342900" indent="-342900">
              <a:lnSpc>
                <a:spcPct val="100000"/>
              </a:lnSpc>
              <a:buClr>
                <a:schemeClr val="bg2"/>
              </a:buClr>
              <a:buFont typeface="+mj-lt"/>
              <a:buAutoNum type="arabicPeriod"/>
            </a:pPr>
            <a:r>
              <a:rPr lang="sv-SE" sz="1600" dirty="0">
                <a:solidFill>
                  <a:schemeClr val="bg2"/>
                </a:solidFill>
                <a:latin typeface="Arial" panose="020B0604020202020204" pitchFamily="34" charset="0"/>
              </a:rPr>
              <a:t>Informera samarbetspartners om projektets tillämpning av BEAst Helplansritning skala 1:50</a:t>
            </a:r>
          </a:p>
          <a:p>
            <a:pPr marL="342900" indent="-342900">
              <a:lnSpc>
                <a:spcPct val="100000"/>
              </a:lnSpc>
              <a:buClr>
                <a:schemeClr val="bg2"/>
              </a:buClr>
              <a:buFont typeface="+mj-lt"/>
              <a:buAutoNum type="arabicPeriod"/>
            </a:pPr>
            <a:r>
              <a:rPr lang="sv-SE" sz="1600" dirty="0">
                <a:solidFill>
                  <a:schemeClr val="bg2"/>
                </a:solidFill>
                <a:latin typeface="Arial" panose="020B0604020202020204" pitchFamily="34" charset="0"/>
              </a:rPr>
              <a:t>Avtala och kravställ enligt BEAst Helplansritning skala 1:50 vid upphandling av konsulter och entreprenörer</a:t>
            </a:r>
          </a:p>
          <a:p>
            <a:pPr marL="542925" lvl="2">
              <a:lnSpc>
                <a:spcPct val="100000"/>
              </a:lnSpc>
              <a:buClrTx/>
              <a:buFont typeface="Arial" panose="020B0604020202020204" pitchFamily="34" charset="0"/>
              <a:buChar char="‒"/>
            </a:pPr>
            <a:r>
              <a:rPr lang="sv-SE" sz="1400" dirty="0">
                <a:solidFill>
                  <a:schemeClr val="bg2"/>
                </a:solidFill>
                <a:latin typeface="Arial" panose="020B0604020202020204" pitchFamily="34" charset="0"/>
              </a:rPr>
              <a:t>Kraven ska vara med i Allmänna föreskrifter och berörda tekniska anvisningar *)</a:t>
            </a:r>
          </a:p>
          <a:p>
            <a:pPr marL="342900" indent="-342900">
              <a:lnSpc>
                <a:spcPct val="100000"/>
              </a:lnSpc>
              <a:buClr>
                <a:schemeClr val="bg2"/>
              </a:buClr>
              <a:buFont typeface="+mj-lt"/>
              <a:buAutoNum type="arabicPeriod"/>
            </a:pPr>
            <a:r>
              <a:rPr lang="sv-SE" sz="1600" dirty="0">
                <a:solidFill>
                  <a:schemeClr val="bg2"/>
                </a:solidFill>
                <a:latin typeface="Arial" panose="020B0604020202020204" pitchFamily="34" charset="0"/>
              </a:rPr>
              <a:t>Komplettera vid behov med ytterligare beställarspecifik kravställning</a:t>
            </a:r>
          </a:p>
          <a:p>
            <a:pPr marL="542925" lvl="2" indent="-200025">
              <a:lnSpc>
                <a:spcPct val="100000"/>
              </a:lnSpc>
              <a:buClrTx/>
              <a:buFont typeface="Arial" panose="020B0604020202020204" pitchFamily="34" charset="0"/>
              <a:buChar char="‒"/>
            </a:pPr>
            <a:r>
              <a:rPr lang="sv-SE" sz="1400" dirty="0">
                <a:solidFill>
                  <a:schemeClr val="bg2"/>
                </a:solidFill>
                <a:latin typeface="Arial" panose="020B0604020202020204" pitchFamily="34" charset="0"/>
              </a:rPr>
              <a:t>Förtydliga vad som gäller vid eventuella motstridigheter i kravställningen</a:t>
            </a:r>
          </a:p>
          <a:p>
            <a:pPr marL="342900" indent="-342900">
              <a:lnSpc>
                <a:spcPct val="100000"/>
              </a:lnSpc>
              <a:buClr>
                <a:schemeClr val="bg2"/>
              </a:buClr>
              <a:buFont typeface="+mj-lt"/>
              <a:buAutoNum type="arabicPeriod"/>
            </a:pPr>
            <a:r>
              <a:rPr lang="sv-SE" sz="1600" dirty="0">
                <a:solidFill>
                  <a:schemeClr val="bg2"/>
                </a:solidFill>
                <a:latin typeface="Arial" panose="020B0604020202020204" pitchFamily="34" charset="0"/>
              </a:rPr>
              <a:t>Säkerställ upphandlade konsulters och entreprenörers kunskapsnivå och leveransförmåga </a:t>
            </a:r>
          </a:p>
          <a:p>
            <a:pPr marL="542925" lvl="2">
              <a:lnSpc>
                <a:spcPct val="100000"/>
              </a:lnSpc>
              <a:buClrTx/>
              <a:buFont typeface="Arial" panose="020B0604020202020204" pitchFamily="34" charset="0"/>
              <a:buChar char="‒"/>
            </a:pPr>
            <a:r>
              <a:rPr lang="sv-SE" sz="1400" dirty="0">
                <a:solidFill>
                  <a:schemeClr val="bg2"/>
                </a:solidFill>
                <a:latin typeface="Arial" panose="020B0604020202020204" pitchFamily="34" charset="0"/>
              </a:rPr>
              <a:t>De ska kunna publicera och hantera handlingar i PDF-format enligt ISO 32000 </a:t>
            </a:r>
          </a:p>
          <a:p>
            <a:pPr marL="542925" lvl="2">
              <a:lnSpc>
                <a:spcPct val="100000"/>
              </a:lnSpc>
              <a:buClrTx/>
              <a:buFont typeface="Arial" panose="020B0604020202020204" pitchFamily="34" charset="0"/>
              <a:buChar char="‒"/>
            </a:pPr>
            <a:r>
              <a:rPr lang="sv-SE" sz="1400" dirty="0">
                <a:solidFill>
                  <a:schemeClr val="bg2"/>
                </a:solidFill>
                <a:latin typeface="Arial" panose="020B0604020202020204" pitchFamily="34" charset="0"/>
              </a:rPr>
              <a:t>De ska medverka i distribution, kvalitetssäkring och användning av handlingar i av beställaren utsedda systemstöd</a:t>
            </a:r>
            <a:br>
              <a:rPr lang="sv-SE" sz="1400" dirty="0">
                <a:solidFill>
                  <a:schemeClr val="bg2"/>
                </a:solidFill>
                <a:latin typeface="Arial" panose="020B0604020202020204" pitchFamily="34" charset="0"/>
              </a:rPr>
            </a:br>
            <a:endParaRPr lang="sv-SE" sz="1400" dirty="0">
              <a:solidFill>
                <a:schemeClr val="bg2"/>
              </a:solidFill>
              <a:latin typeface="Arial" panose="020B0604020202020204" pitchFamily="34" charset="0"/>
            </a:endParaRPr>
          </a:p>
          <a:p>
            <a:pPr marL="0" indent="0">
              <a:lnSpc>
                <a:spcPct val="105000"/>
              </a:lnSpc>
              <a:spcBef>
                <a:spcPts val="200"/>
              </a:spcBef>
              <a:buNone/>
            </a:pPr>
            <a:r>
              <a:rPr lang="sv-SE" sz="1600" dirty="0">
                <a:solidFill>
                  <a:schemeClr val="bg2"/>
                </a:solidFill>
                <a:effectLst/>
                <a:latin typeface="Arial" panose="020B0604020202020204" pitchFamily="34" charset="0"/>
                <a:ea typeface="Times New Roman" panose="02020603050405020304" pitchFamily="18" charset="0"/>
              </a:rPr>
              <a:t>*) Orientering om projektet och uppdraget – exempeltext från SKR, Sveriges Kommuner och </a:t>
            </a:r>
            <a:r>
              <a:rPr lang="sv-SE" sz="1600" dirty="0">
                <a:solidFill>
                  <a:schemeClr val="bg2"/>
                </a:solidFill>
                <a:latin typeface="Arial" panose="020B0604020202020204" pitchFamily="34" charset="0"/>
                <a:ea typeface="Times New Roman" panose="02020603050405020304" pitchFamily="18" charset="0"/>
              </a:rPr>
              <a:t>R</a:t>
            </a:r>
            <a:r>
              <a:rPr lang="sv-SE" sz="1600" dirty="0">
                <a:solidFill>
                  <a:schemeClr val="bg2"/>
                </a:solidFill>
                <a:effectLst/>
                <a:latin typeface="Arial" panose="020B0604020202020204" pitchFamily="34" charset="0"/>
                <a:ea typeface="Times New Roman" panose="02020603050405020304" pitchFamily="18" charset="0"/>
              </a:rPr>
              <a:t>egioner</a:t>
            </a:r>
            <a:endParaRPr lang="sv-SE" sz="1600" dirty="0">
              <a:solidFill>
                <a:schemeClr val="bg2"/>
              </a:solidFill>
              <a:effectLst/>
              <a:latin typeface="Arial" panose="020B0604020202020204" pitchFamily="34" charset="0"/>
              <a:ea typeface="Calibri" panose="020F0502020204030204" pitchFamily="34" charset="0"/>
            </a:endParaRPr>
          </a:p>
          <a:p>
            <a:pPr marL="0" indent="0">
              <a:buNone/>
            </a:pPr>
            <a:r>
              <a:rPr lang="sv-SE" sz="1600" dirty="0">
                <a:solidFill>
                  <a:schemeClr val="bg2"/>
                </a:solidFill>
                <a:effectLst/>
                <a:latin typeface="Arial" panose="020B0604020202020204" pitchFamily="34" charset="0"/>
                <a:ea typeface="Calibri" panose="020F0502020204030204" pitchFamily="34" charset="0"/>
              </a:rPr>
              <a:t>Beställaren avser att projekt och uppdrag genomförs med stöd av digitala verktyg och processer. Gällande hantering av handlingar så ska dessa vara digitala och optimerade för granskning och konsumtion i datorer och mobila enheter. Delgivning </a:t>
            </a:r>
            <a:br>
              <a:rPr lang="sv-SE" sz="1600" dirty="0">
                <a:solidFill>
                  <a:schemeClr val="bg2"/>
                </a:solidFill>
                <a:effectLst/>
                <a:latin typeface="Arial" panose="020B0604020202020204" pitchFamily="34" charset="0"/>
                <a:ea typeface="Calibri" panose="020F0502020204030204" pitchFamily="34" charset="0"/>
              </a:rPr>
            </a:br>
            <a:r>
              <a:rPr lang="sv-SE" sz="1600" dirty="0">
                <a:solidFill>
                  <a:schemeClr val="bg2"/>
                </a:solidFill>
                <a:effectLst/>
                <a:latin typeface="Arial" panose="020B0604020202020204" pitchFamily="34" charset="0"/>
                <a:ea typeface="Calibri" panose="020F0502020204030204" pitchFamily="34" charset="0"/>
              </a:rPr>
              <a:t>av informationsleveranser ska i första hand ske centralt i av beställaren beslutad plattform(ar). </a:t>
            </a:r>
            <a:endParaRPr lang="sv-SE" sz="1600" dirty="0">
              <a:solidFill>
                <a:schemeClr val="bg2"/>
              </a:solidFill>
              <a:latin typeface="Arial" panose="020B0604020202020204" pitchFamily="34" charset="0"/>
            </a:endParaRPr>
          </a:p>
        </p:txBody>
      </p:sp>
      <p:sp>
        <p:nvSpPr>
          <p:cNvPr id="3" name="Text Placeholder 3">
            <a:extLst>
              <a:ext uri="{FF2B5EF4-FFF2-40B4-BE49-F238E27FC236}">
                <a16:creationId xmlns:a16="http://schemas.microsoft.com/office/drawing/2014/main" id="{6F633DCA-DD78-EB2B-4DC0-05471E401E51}"/>
              </a:ext>
            </a:extLst>
          </p:cNvPr>
          <p:cNvSpPr txBox="1">
            <a:spLocks/>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Helplansritning – arbetsgången för beställare</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617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2.xml><?xml version="1.0" encoding="utf-8"?>
<a:theme xmlns:a="http://schemas.openxmlformats.org/drawingml/2006/main" name="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6E88882398D4F9A5C8D2A110E0E77" ma:contentTypeVersion="7" ma:contentTypeDescription="Create a new document." ma:contentTypeScope="" ma:versionID="00950a8d0e40bf22b93cf258a92da1fb">
  <xsd:schema xmlns:xsd="http://www.w3.org/2001/XMLSchema" xmlns:xs="http://www.w3.org/2001/XMLSchema" xmlns:p="http://schemas.microsoft.com/office/2006/metadata/properties" xmlns:ns2="30a975db-71d0-453a-8934-7e7de9c71636" targetNamespace="http://schemas.microsoft.com/office/2006/metadata/properties" ma:root="true" ma:fieldsID="de08266416ef1712eeb8247665d0f791" ns2:_="">
    <xsd:import namespace="30a975db-71d0-453a-8934-7e7de9c71636"/>
    <xsd:element name="properties">
      <xsd:complexType>
        <xsd:sequence>
          <xsd:element name="documentManagement">
            <xsd:complexType>
              <xsd:all>
                <xsd:element ref="ns2:MediaServiceMetadata" minOccurs="0"/>
                <xsd:element ref="ns2:MediaServiceFastMetadata" minOccurs="0"/>
                <xsd:element ref="ns2:Responsible" minOccurs="0"/>
                <xsd:element ref="ns2:Commentsonchange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975db-71d0-453a-8934-7e7de9c71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sponsible" ma:index="10" nillable="true" ma:displayName="Responsible" ma:description="Responsible for template" ma:format="Dropdown" ma:internalName="Responsible">
      <xsd:simpleType>
        <xsd:restriction base="dms:Note">
          <xsd:maxLength value="255"/>
        </xsd:restriction>
      </xsd:simpleType>
    </xsd:element>
    <xsd:element name="Commentsonchanges" ma:index="11" nillable="true" ma:displayName="Comments on changes" ma:format="Dropdown" ma:internalName="Commentsonchanges">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ponsible xmlns="30a975db-71d0-453a-8934-7e7de9c71636" xsi:nil="true"/>
    <Commentsonchanges xmlns="30a975db-71d0-453a-8934-7e7de9c716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D54FD-FB53-4055-B021-951484012182}">
  <ds:schemaRefs>
    <ds:schemaRef ds:uri="30a975db-71d0-453a-8934-7e7de9c716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3CEB35-E728-4748-A28C-FCDBB0AD12FB}">
  <ds:schemaRefs>
    <ds:schemaRef ds:uri="http://schemas.openxmlformats.org/package/2006/metadata/core-properties"/>
    <ds:schemaRef ds:uri="http://purl.org/dc/elements/1.1/"/>
    <ds:schemaRef ds:uri="30a975db-71d0-453a-8934-7e7de9c71636"/>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B3C773B-9D1A-4835-AF14-C0AD66976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NCC General EN</Template>
  <TotalTime>14349</TotalTime>
  <Words>742</Words>
  <Application>Microsoft Office PowerPoint</Application>
  <PresentationFormat>Bredbild</PresentationFormat>
  <Paragraphs>79</Paragraphs>
  <Slides>8</Slides>
  <Notes>2</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vt:i4>
      </vt:variant>
    </vt:vector>
  </HeadingPairs>
  <TitlesOfParts>
    <vt:vector size="14" baseType="lpstr">
      <vt:lpstr>Arial</vt:lpstr>
      <vt:lpstr>Calibri</vt:lpstr>
      <vt:lpstr>Calibri Light</vt:lpstr>
      <vt:lpstr>Georgia</vt:lpstr>
      <vt:lpstr>BEAst_widscreen_template_</vt:lpstr>
      <vt:lpstr>NCC_widscreen_template_</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ulf@ncc.se</dc:creator>
  <cp:lastModifiedBy>Anneli Kouthoofd</cp:lastModifiedBy>
  <cp:revision>116</cp:revision>
  <dcterms:created xsi:type="dcterms:W3CDTF">2022-03-15T18:24:39Z</dcterms:created>
  <dcterms:modified xsi:type="dcterms:W3CDTF">2023-08-29T14:24:18Z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0x010100A2F6E88882398D4F9A5C8D2A110E0E77</vt:lpwstr>
  </property>
</Properties>
</file>